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7" r:id="rId2"/>
    <p:sldId id="284" r:id="rId3"/>
    <p:sldId id="285" r:id="rId4"/>
    <p:sldId id="258" r:id="rId5"/>
    <p:sldId id="260" r:id="rId6"/>
    <p:sldId id="283" r:id="rId7"/>
    <p:sldId id="286" r:id="rId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60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39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66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5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98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99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916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10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5" dirty="0"/>
              <a:t>OŠ </a:t>
            </a:r>
            <a:r>
              <a:rPr spc="25" dirty="0"/>
              <a:t>Olge </a:t>
            </a:r>
            <a:r>
              <a:rPr spc="10" dirty="0"/>
              <a:t>Meglič </a:t>
            </a:r>
            <a:r>
              <a:rPr spc="30" dirty="0"/>
              <a:t>Ptuj, </a:t>
            </a:r>
            <a:r>
              <a:rPr spc="-15" dirty="0"/>
              <a:t>5. </a:t>
            </a:r>
            <a:r>
              <a:rPr spc="-55" dirty="0"/>
              <a:t>B,</a:t>
            </a:r>
            <a:r>
              <a:rPr spc="-160" dirty="0"/>
              <a:t> </a:t>
            </a:r>
            <a:r>
              <a:rPr spc="-30" dirty="0"/>
              <a:t>2015/2016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11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6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46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41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50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6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97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4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13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772885" y="166712"/>
            <a:ext cx="7608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dirty="0"/>
              <a:t>Mednarodni projekt</a:t>
            </a:r>
          </a:p>
          <a:p>
            <a:pPr algn="ctr"/>
            <a:endParaRPr lang="sl-SI" sz="2400" dirty="0"/>
          </a:p>
          <a:p>
            <a:r>
              <a:rPr lang="sl-SI" sz="3200" dirty="0" err="1"/>
              <a:t>Mašta</a:t>
            </a:r>
            <a:r>
              <a:rPr lang="sl-SI" sz="3200" dirty="0"/>
              <a:t> može </a:t>
            </a:r>
            <a:r>
              <a:rPr lang="sl-SI" sz="3200" dirty="0" err="1"/>
              <a:t>svašta</a:t>
            </a:r>
            <a:r>
              <a:rPr lang="sl-SI" sz="3200" dirty="0"/>
              <a:t> – Domišljiji ni meja</a:t>
            </a: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826703"/>
            <a:ext cx="2251659" cy="2227894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25860"/>
            <a:ext cx="1507577" cy="25908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95" y="4740131"/>
            <a:ext cx="3488777" cy="196243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71737"/>
            <a:ext cx="2866755" cy="1899225"/>
          </a:xfrm>
          <a:prstGeom prst="rect">
            <a:avLst/>
          </a:prstGeom>
        </p:spPr>
      </p:pic>
      <p:sp>
        <p:nvSpPr>
          <p:cNvPr id="22" name="PoljeZBesedilom 21"/>
          <p:cNvSpPr txBox="1"/>
          <p:nvPr/>
        </p:nvSpPr>
        <p:spPr>
          <a:xfrm>
            <a:off x="974014" y="4391150"/>
            <a:ext cx="750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OŠ </a:t>
            </a:r>
            <a:r>
              <a:rPr lang="sl-SI" dirty="0" err="1"/>
              <a:t>Lijepa</a:t>
            </a:r>
            <a:r>
              <a:rPr lang="sl-SI" dirty="0"/>
              <a:t> naša, </a:t>
            </a:r>
            <a:r>
              <a:rPr lang="sl-SI" dirty="0" err="1"/>
              <a:t>Tuhelj</a:t>
            </a:r>
            <a:r>
              <a:rPr lang="sl-SI" dirty="0"/>
              <a:t> (Hrvaška) in OŠ Gornja Radgona (Slovenija)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4400" y="533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Cilj projekta je spoznati eno književno delo sosednje države skozi različne umetniške aktivnosti.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Na OŠ Gornja Radgona bo v projektu sodelovala skupina neobveznega izbirnega predmeta umetnost (10 učencev 5. in 6. razreda).</a:t>
            </a:r>
          </a:p>
        </p:txBody>
      </p:sp>
    </p:spTree>
    <p:extLst>
      <p:ext uri="{BB962C8B-B14F-4D97-AF65-F5344CB8AC3E}">
        <p14:creationId xmlns:p14="http://schemas.microsoft.com/office/powerpoint/2010/main" val="386021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728009" y="1905000"/>
            <a:ext cx="2335332" cy="3250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812">
            <a:off x="5939111" y="2663537"/>
            <a:ext cx="2590800" cy="374072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14400" y="2667000"/>
            <a:ext cx="3305643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PoljeZBesedilom 16"/>
          <p:cNvSpPr txBox="1"/>
          <p:nvPr/>
        </p:nvSpPr>
        <p:spPr>
          <a:xfrm>
            <a:off x="533400" y="508715"/>
            <a:ext cx="828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Čudovite dogodivščine vajenca </a:t>
            </a:r>
            <a:r>
              <a:rPr lang="sl-SI" sz="3200" dirty="0" err="1"/>
              <a:t>Hlapiča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3810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7085"/>
            <a:ext cx="6703060" cy="477310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86385" marR="598170" indent="-274320">
              <a:lnSpc>
                <a:spcPts val="2600"/>
              </a:lnSpc>
              <a:spcBef>
                <a:spcPts val="420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ena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najbolj 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znanih 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hrvaških  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pisateljic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otroke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>
                <a:latin typeface="Arial" panose="020B0604020202020204" pitchFamily="34" charset="0"/>
                <a:cs typeface="Arial" panose="020B0604020202020204" pitchFamily="34" charset="0"/>
              </a:rPr>
              <a:t>mladino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531495" indent="-274320">
              <a:lnSpc>
                <a:spcPts val="2590"/>
              </a:lnSpc>
              <a:spcBef>
                <a:spcPts val="595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pisala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tako 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bogato,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jo  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poimenovali hrvaški</a:t>
            </a:r>
            <a:r>
              <a:rPr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Andersen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5080" indent="-274320">
              <a:lnSpc>
                <a:spcPts val="2590"/>
              </a:lnSpc>
              <a:spcBef>
                <a:spcPts val="605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rojena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pc="-120" dirty="0"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aprila 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1847 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Ogulinu,</a:t>
            </a:r>
            <a:r>
              <a:rPr spc="-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v  </a:t>
            </a:r>
            <a:r>
              <a:rPr spc="114" dirty="0">
                <a:latin typeface="Arial" panose="020B0604020202020204" pitchFamily="34" charset="0"/>
                <a:cs typeface="Arial" panose="020B0604020202020204" pitchFamily="34" charset="0"/>
              </a:rPr>
              <a:t>znani 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meščanski</a:t>
            </a:r>
            <a:r>
              <a:rPr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>
                <a:latin typeface="Arial" panose="020B0604020202020204" pitchFamily="34" charset="0"/>
                <a:cs typeface="Arial" panose="020B0604020202020204" pitchFamily="34" charset="0"/>
              </a:rPr>
              <a:t>družini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600075">
              <a:lnSpc>
                <a:spcPts val="2590"/>
              </a:lnSpc>
              <a:spcBef>
                <a:spcPts val="5"/>
              </a:spcBef>
            </a:pP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Mažuranić, </a:t>
            </a: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kjer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pridobila  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svetovljansko 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vzgojo 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3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znanje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193675">
              <a:lnSpc>
                <a:spcPts val="2590"/>
              </a:lnSpc>
              <a:spcBef>
                <a:spcPts val="5"/>
              </a:spcBef>
            </a:pP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angleščine, </a:t>
            </a: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nemščine, ruščine</a:t>
            </a:r>
            <a:r>
              <a:rPr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14" dirty="0">
                <a:latin typeface="Arial" panose="020B0604020202020204" pitchFamily="34" charset="0"/>
                <a:cs typeface="Arial" panose="020B0604020202020204" pitchFamily="34" charset="0"/>
              </a:rPr>
              <a:t>ter  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francoščine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387985" indent="-274320">
              <a:lnSpc>
                <a:spcPts val="2590"/>
              </a:lnSpc>
              <a:spcBef>
                <a:spcPts val="605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francoščini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spc="60" dirty="0" err="1">
                <a:latin typeface="Arial" panose="020B0604020202020204" pitchFamily="34" charset="0"/>
                <a:cs typeface="Arial" panose="020B0604020202020204" pitchFamily="34" charset="0"/>
              </a:rPr>
              <a:t>pisala</a:t>
            </a:r>
            <a:r>
              <a:rPr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-40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15">
                <a:latin typeface="Arial" panose="020B0604020202020204" pitchFamily="34" charset="0"/>
                <a:cs typeface="Arial" panose="020B0604020202020204" pitchFamily="34" charset="0"/>
              </a:rPr>
              <a:t>svoja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80" dirty="0" err="1">
                <a:latin typeface="Arial" panose="020B0604020202020204" pitchFamily="34" charset="0"/>
                <a:cs typeface="Arial" panose="020B0604020202020204" pitchFamily="34" charset="0"/>
              </a:rPr>
              <a:t>prva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80" dirty="0" err="1"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endParaRPr lang="sl-SI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387985" indent="-274320">
              <a:lnSpc>
                <a:spcPts val="2590"/>
              </a:lnSpc>
              <a:spcBef>
                <a:spcPts val="605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lang="sl-SI" spc="60" dirty="0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sl-SI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25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sl-SI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70" dirty="0">
                <a:latin typeface="Arial" panose="020B0604020202020204" pitchFamily="34" charset="0"/>
                <a:cs typeface="Arial" panose="020B0604020202020204" pitchFamily="34" charset="0"/>
              </a:rPr>
              <a:t>večkrat</a:t>
            </a:r>
            <a:r>
              <a:rPr lang="sl-SI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120" dirty="0">
                <a:latin typeface="Arial" panose="020B0604020202020204" pitchFamily="34" charset="0"/>
                <a:cs typeface="Arial" panose="020B0604020202020204" pitchFamily="34" charset="0"/>
              </a:rPr>
              <a:t>nominirana</a:t>
            </a:r>
            <a:r>
              <a:rPr lang="sl-SI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95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l-SI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55" dirty="0">
                <a:latin typeface="Arial" panose="020B0604020202020204" pitchFamily="34" charset="0"/>
                <a:cs typeface="Arial" panose="020B0604020202020204" pitchFamily="34" charset="0"/>
              </a:rPr>
              <a:t>Nobelovo</a:t>
            </a:r>
            <a:r>
              <a:rPr lang="sl-SI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110" dirty="0">
                <a:latin typeface="Arial" panose="020B0604020202020204" pitchFamily="34" charset="0"/>
                <a:cs typeface="Arial" panose="020B0604020202020204" pitchFamily="34" charset="0"/>
              </a:rPr>
              <a:t>nagrado</a:t>
            </a:r>
            <a:r>
              <a:rPr lang="sl-SI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-85" dirty="0">
                <a:latin typeface="Arial" panose="020B0604020202020204" pitchFamily="34" charset="0"/>
                <a:cs typeface="Arial" panose="020B0604020202020204" pitchFamily="34" charset="0"/>
              </a:rPr>
              <a:t>za  </a:t>
            </a:r>
            <a:r>
              <a:rPr lang="sl-SI" spc="80" dirty="0">
                <a:latin typeface="Arial" panose="020B0604020202020204" pitchFamily="34" charset="0"/>
                <a:cs typeface="Arial" panose="020B0604020202020204" pitchFamily="34" charset="0"/>
              </a:rPr>
              <a:t>književnost,</a:t>
            </a:r>
            <a:r>
              <a:rPr lang="sl-SI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50" dirty="0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sl-SI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125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sl-SI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25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sl-SI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14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sl-SI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100" dirty="0">
                <a:latin typeface="Arial" panose="020B0604020202020204" pitchFamily="34" charset="0"/>
                <a:cs typeface="Arial" panose="020B0604020202020204" pitchFamily="34" charset="0"/>
              </a:rPr>
              <a:t>konca</a:t>
            </a:r>
            <a:r>
              <a:rPr lang="sl-SI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40" dirty="0">
                <a:latin typeface="Arial" panose="020B0604020202020204" pitchFamily="34" charset="0"/>
                <a:cs typeface="Arial" panose="020B0604020202020204" pitchFamily="34" charset="0"/>
              </a:rPr>
              <a:t>življenja</a:t>
            </a:r>
            <a:r>
              <a:rPr lang="sl-SI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11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l-SI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pc="70" dirty="0">
                <a:latin typeface="Arial" panose="020B0604020202020204" pitchFamily="34" charset="0"/>
                <a:cs typeface="Arial" panose="020B0604020202020204" pitchFamily="34" charset="0"/>
              </a:rPr>
              <a:t>prejela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387985" indent="-274320">
              <a:lnSpc>
                <a:spcPts val="2590"/>
              </a:lnSpc>
              <a:spcBef>
                <a:spcPts val="605"/>
              </a:spcBef>
              <a:buClr>
                <a:srgbClr val="F3A346"/>
              </a:buClr>
              <a:buSzPct val="85416"/>
              <a:buFont typeface="Arial"/>
              <a:buChar char=""/>
              <a:tabLst>
                <a:tab pos="286385" algn="l"/>
                <a:tab pos="28702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3200" y="228601"/>
            <a:ext cx="2307336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oljeZBesedilom 7"/>
          <p:cNvSpPr txBox="1"/>
          <p:nvPr/>
        </p:nvSpPr>
        <p:spPr>
          <a:xfrm>
            <a:off x="762000" y="762000"/>
            <a:ext cx="388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Ivana </a:t>
            </a:r>
            <a:r>
              <a:rPr lang="sl-SI" sz="2800" dirty="0" err="1"/>
              <a:t>Brlić</a:t>
            </a:r>
            <a:r>
              <a:rPr lang="sl-SI" sz="2800" dirty="0"/>
              <a:t> Mažuranić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28600"/>
            <a:ext cx="7511415" cy="967573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tabLst>
                <a:tab pos="368935" algn="l"/>
                <a:tab pos="370205" algn="l"/>
              </a:tabLst>
            </a:pPr>
            <a:r>
              <a:rPr sz="2600" spc="35" dirty="0" err="1">
                <a:latin typeface="Arial" panose="020B0604020202020204" pitchFamily="34" charset="0"/>
                <a:cs typeface="Arial" panose="020B0604020202020204" pitchFamily="34" charset="0"/>
              </a:rPr>
              <a:t>Čudovite</a:t>
            </a:r>
            <a:r>
              <a:rPr sz="2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40" dirty="0">
                <a:latin typeface="Arial" panose="020B0604020202020204" pitchFamily="34" charset="0"/>
                <a:cs typeface="Arial" panose="020B0604020202020204" pitchFamily="34" charset="0"/>
              </a:rPr>
              <a:t>dogodivščine </a:t>
            </a:r>
            <a:r>
              <a:rPr sz="2600" spc="30" dirty="0">
                <a:latin typeface="Arial" panose="020B0604020202020204" pitchFamily="34" charset="0"/>
                <a:cs typeface="Arial" panose="020B0604020202020204" pitchFamily="34" charset="0"/>
              </a:rPr>
              <a:t>vajenca </a:t>
            </a:r>
            <a:r>
              <a:rPr sz="2600" spc="35" dirty="0" err="1">
                <a:latin typeface="Arial" panose="020B0604020202020204" pitchFamily="34" charset="0"/>
                <a:cs typeface="Arial" panose="020B0604020202020204" pitchFamily="34" charset="0"/>
              </a:rPr>
              <a:t>Hlapiča</a:t>
            </a:r>
            <a:r>
              <a:rPr sz="26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600" spc="-2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tabLst>
                <a:tab pos="368935" algn="l"/>
                <a:tab pos="370205" algn="l"/>
              </a:tabLst>
            </a:pPr>
            <a:r>
              <a:rPr sz="2600" spc="55" dirty="0">
                <a:latin typeface="Arial" panose="020B0604020202020204" pitchFamily="34" charset="0"/>
                <a:cs typeface="Arial" panose="020B0604020202020204" pitchFamily="34" charset="0"/>
              </a:rPr>
              <a:t>(Čudnovate  </a:t>
            </a:r>
            <a:r>
              <a:rPr sz="2600" spc="75" dirty="0">
                <a:latin typeface="Arial" panose="020B0604020202020204" pitchFamily="34" charset="0"/>
                <a:cs typeface="Arial" panose="020B0604020202020204" pitchFamily="34" charset="0"/>
              </a:rPr>
              <a:t>zgode </a:t>
            </a:r>
            <a:r>
              <a:rPr sz="2600" spc="50" dirty="0">
                <a:latin typeface="Arial" panose="020B0604020202020204" pitchFamily="34" charset="0"/>
                <a:cs typeface="Arial" panose="020B0604020202020204" pitchFamily="34" charset="0"/>
              </a:rPr>
              <a:t>šegrta </a:t>
            </a:r>
            <a:r>
              <a:rPr sz="2600" spc="30" dirty="0">
                <a:latin typeface="Arial" panose="020B0604020202020204" pitchFamily="34" charset="0"/>
                <a:cs typeface="Arial" panose="020B0604020202020204" pitchFamily="34" charset="0"/>
              </a:rPr>
              <a:t>Hlapića,</a:t>
            </a:r>
            <a:r>
              <a:rPr sz="26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50" dirty="0">
                <a:latin typeface="Arial" panose="020B0604020202020204" pitchFamily="34" charset="0"/>
                <a:cs typeface="Arial" panose="020B0604020202020204" pitchFamily="34" charset="0"/>
              </a:rPr>
              <a:t>1913)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rot="21205575">
            <a:off x="458640" y="1600200"/>
            <a:ext cx="1828800" cy="2599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79" y="3921597"/>
            <a:ext cx="2075842" cy="279399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4095">
            <a:off x="2279686" y="1519513"/>
            <a:ext cx="1911617" cy="25021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8277">
            <a:off x="189577" y="4002083"/>
            <a:ext cx="1895475" cy="24098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4884">
            <a:off x="4218704" y="1829219"/>
            <a:ext cx="1600200" cy="23812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552" y="4129801"/>
            <a:ext cx="1948008" cy="252072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81492">
            <a:off x="5771294" y="3926909"/>
            <a:ext cx="1691008" cy="245665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16264">
            <a:off x="7269193" y="4424710"/>
            <a:ext cx="1622544" cy="222279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11234">
            <a:off x="7291515" y="459139"/>
            <a:ext cx="1600710" cy="215250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3560" y="1696020"/>
            <a:ext cx="1651873" cy="222557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2"/>
          <a:srcRect l="21428" r="21428"/>
          <a:stretch/>
        </p:blipFill>
        <p:spPr>
          <a:xfrm>
            <a:off x="7437490" y="2673391"/>
            <a:ext cx="1447848" cy="16288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3188970" cy="4724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04800"/>
            <a:ext cx="4057650" cy="311627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343400" y="3750439"/>
            <a:ext cx="35205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/>
              <a:t>knjiga</a:t>
            </a:r>
          </a:p>
          <a:p>
            <a:pPr marL="285750" indent="-285750">
              <a:buFontTx/>
              <a:buChar char="-"/>
            </a:pPr>
            <a:r>
              <a:rPr lang="sl-SI" dirty="0"/>
              <a:t>film</a:t>
            </a:r>
          </a:p>
          <a:p>
            <a:pPr marL="285750" indent="-285750">
              <a:buFontTx/>
              <a:buChar char="-"/>
            </a:pPr>
            <a:r>
              <a:rPr lang="sl-SI" dirty="0"/>
              <a:t>lutkovna predstava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ilustracije (risanje, slikanje)</a:t>
            </a:r>
          </a:p>
          <a:p>
            <a:pPr marL="285750" indent="-285750">
              <a:buFontTx/>
              <a:buChar char="-"/>
            </a:pPr>
            <a:r>
              <a:rPr lang="sl-SI" dirty="0"/>
              <a:t>izdelava knjižnih kazal</a:t>
            </a:r>
          </a:p>
          <a:p>
            <a:pPr marL="285750" indent="-285750">
              <a:buFontTx/>
              <a:buChar char="-"/>
            </a:pPr>
            <a:r>
              <a:rPr lang="sl-SI" dirty="0"/>
              <a:t>kviz v računalniški učilnici</a:t>
            </a:r>
          </a:p>
          <a:p>
            <a:pPr marL="285750" indent="-285750">
              <a:buFontTx/>
              <a:buChar char="-"/>
            </a:pPr>
            <a:r>
              <a:rPr lang="sl-SI" dirty="0"/>
              <a:t>pisanje pesmi</a:t>
            </a:r>
          </a:p>
          <a:p>
            <a:pPr marL="285750" indent="-285750">
              <a:buFontTx/>
              <a:buChar char="-"/>
            </a:pPr>
            <a:r>
              <a:rPr lang="sl-SI" dirty="0"/>
              <a:t>izdelava animiranega filma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828800" y="533400"/>
            <a:ext cx="5623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/>
              <a:t>izlet v </a:t>
            </a:r>
            <a:r>
              <a:rPr lang="sl-SI" sz="3200" dirty="0" err="1"/>
              <a:t>Tuhelj</a:t>
            </a:r>
            <a:r>
              <a:rPr lang="sl-SI" sz="3200" dirty="0"/>
              <a:t> (pomlad 2023)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643438" cy="30956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05200"/>
            <a:ext cx="3962400" cy="26266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800703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46942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183</Words>
  <Application>Microsoft Office PowerPoint</Application>
  <PresentationFormat>Prikaz na zaslonu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Šelest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Beno</dc:creator>
  <cp:lastModifiedBy>Snježana Romić</cp:lastModifiedBy>
  <cp:revision>11</cp:revision>
  <dcterms:created xsi:type="dcterms:W3CDTF">2022-09-29T18:18:24Z</dcterms:created>
  <dcterms:modified xsi:type="dcterms:W3CDTF">2023-03-29T10:57:22Z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2022-09-29T00:00:00Z</vt:filetime>
  </property>
</Properties>
</file>