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4"/>
  </p:notesMasterIdLst>
  <p:sldIdLst>
    <p:sldId id="271" r:id="rId2"/>
    <p:sldId id="256" r:id="rId3"/>
    <p:sldId id="279" r:id="rId4"/>
    <p:sldId id="283" r:id="rId5"/>
    <p:sldId id="275" r:id="rId6"/>
    <p:sldId id="276" r:id="rId7"/>
    <p:sldId id="272" r:id="rId8"/>
    <p:sldId id="284" r:id="rId9"/>
    <p:sldId id="281" r:id="rId10"/>
    <p:sldId id="285" r:id="rId11"/>
    <p:sldId id="286" r:id="rId12"/>
    <p:sldId id="287" r:id="rId13"/>
    <p:sldId id="288" r:id="rId14"/>
    <p:sldId id="289" r:id="rId15"/>
    <p:sldId id="290" r:id="rId16"/>
    <p:sldId id="282" r:id="rId17"/>
    <p:sldId id="259" r:id="rId18"/>
    <p:sldId id="268" r:id="rId19"/>
    <p:sldId id="267" r:id="rId20"/>
    <p:sldId id="269" r:id="rId21"/>
    <p:sldId id="270" r:id="rId22"/>
    <p:sldId id="278" r:id="rId23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35" autoAdjust="0"/>
    <p:restoredTop sz="95394" autoAdjust="0"/>
  </p:normalViewPr>
  <p:slideViewPr>
    <p:cSldViewPr snapToGrid="0">
      <p:cViewPr varScale="1">
        <p:scale>
          <a:sx n="75" d="100"/>
          <a:sy n="75" d="100"/>
        </p:scale>
        <p:origin x="77" y="197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2A9EEB-405B-4BC7-82C6-70BE367A9A82}" type="datetimeFigureOut">
              <a:rPr lang="en-GB" smtClean="0"/>
              <a:t>09/04/2020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3A7D03-A5F8-460C-B524-0C7B1F4474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68610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A7D03-A5F8-460C-B524-0C7B1F44746E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41148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A7D03-A5F8-460C-B524-0C7B1F44746E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32632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A7D03-A5F8-460C-B524-0C7B1F44746E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62965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A7D03-A5F8-460C-B524-0C7B1F44746E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08489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A7D03-A5F8-460C-B524-0C7B1F44746E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16023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A7D03-A5F8-460C-B524-0C7B1F44746E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83646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A7D03-A5F8-460C-B524-0C7B1F44746E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65516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A7D03-A5F8-460C-B524-0C7B1F44746E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46542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A7D03-A5F8-460C-B524-0C7B1F44746E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476707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A7D03-A5F8-460C-B524-0C7B1F44746E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880490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A7D03-A5F8-460C-B524-0C7B1F44746E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30318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A7D03-A5F8-460C-B524-0C7B1F44746E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713559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A7D03-A5F8-460C-B524-0C7B1F44746E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122763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A7D03-A5F8-460C-B524-0C7B1F44746E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00587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A7D03-A5F8-460C-B524-0C7B1F44746E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3835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A7D03-A5F8-460C-B524-0C7B1F44746E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62883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A7D03-A5F8-460C-B524-0C7B1F44746E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77611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A7D03-A5F8-460C-B524-0C7B1F44746E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81995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A7D03-A5F8-460C-B524-0C7B1F44746E}" type="slidenum">
              <a:rPr lang="en-GB" smtClean="0">
                <a:solidFill>
                  <a:prstClr val="black"/>
                </a:solidFill>
              </a:rPr>
              <a:pPr/>
              <a:t>8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31609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A7D03-A5F8-460C-B524-0C7B1F44746E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25764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A7D03-A5F8-460C-B524-0C7B1F44746E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16079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43EA6-250B-4BB9-AE08-6C835BC649D4}" type="datetimeFigureOut">
              <a:rPr lang="en-GB" smtClean="0"/>
              <a:t>09/04/2020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2440F-B43C-4218-8725-C33D95DED0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9489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43EA6-250B-4BB9-AE08-6C835BC649D4}" type="datetimeFigureOut">
              <a:rPr lang="en-GB" smtClean="0"/>
              <a:t>09/04/2020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2440F-B43C-4218-8725-C33D95DED0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30130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43EA6-250B-4BB9-AE08-6C835BC649D4}" type="datetimeFigureOut">
              <a:rPr lang="en-GB" smtClean="0"/>
              <a:t>09/04/2020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2440F-B43C-4218-8725-C33D95DED0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4975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43EA6-250B-4BB9-AE08-6C835BC649D4}" type="datetimeFigureOut">
              <a:rPr lang="en-GB" smtClean="0"/>
              <a:t>09/04/2020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2440F-B43C-4218-8725-C33D95DED0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15888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43EA6-250B-4BB9-AE08-6C835BC649D4}" type="datetimeFigureOut">
              <a:rPr lang="en-GB" smtClean="0"/>
              <a:t>09/04/2020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2440F-B43C-4218-8725-C33D95DED0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7721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43EA6-250B-4BB9-AE08-6C835BC649D4}" type="datetimeFigureOut">
              <a:rPr lang="en-GB" smtClean="0"/>
              <a:t>09/04/2020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2440F-B43C-4218-8725-C33D95DED0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2407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43EA6-250B-4BB9-AE08-6C835BC649D4}" type="datetimeFigureOut">
              <a:rPr lang="en-GB" smtClean="0"/>
              <a:t>09/04/2020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2440F-B43C-4218-8725-C33D95DED0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77816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43EA6-250B-4BB9-AE08-6C835BC649D4}" type="datetimeFigureOut">
              <a:rPr lang="en-GB" smtClean="0"/>
              <a:t>09/04/2020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2440F-B43C-4218-8725-C33D95DED0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7460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43EA6-250B-4BB9-AE08-6C835BC649D4}" type="datetimeFigureOut">
              <a:rPr lang="en-GB" smtClean="0"/>
              <a:t>09/04/2020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2440F-B43C-4218-8725-C33D95DED0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5947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43EA6-250B-4BB9-AE08-6C835BC649D4}" type="datetimeFigureOut">
              <a:rPr lang="en-GB" smtClean="0"/>
              <a:t>09/04/2020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2440F-B43C-4218-8725-C33D95DED0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2515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43EA6-250B-4BB9-AE08-6C835BC649D4}" type="datetimeFigureOut">
              <a:rPr lang="en-GB" smtClean="0"/>
              <a:t>09/04/2020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2440F-B43C-4218-8725-C33D95DED0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9181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43EA6-250B-4BB9-AE08-6C835BC649D4}" type="datetimeFigureOut">
              <a:rPr lang="en-GB" smtClean="0"/>
              <a:t>09/04/2020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F2440F-B43C-4218-8725-C33D95DED0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7127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faktograf.hr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png"/><Relationship Id="rId5" Type="http://schemas.openxmlformats.org/officeDocument/2006/relationships/image" Target="../media/image8.png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llinsdictionary.com/submission/7826/Infodemic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9752" y="1859340"/>
            <a:ext cx="1121249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chemeClr val="bg1"/>
                </a:solidFill>
              </a:rPr>
              <a:t>Prezentacija ima za cilj ukazati učenicima na važnost informiranja iz pouzdanih, relevantnih, provjerenih i kvalitetnih izvora u vrijeme krize.</a:t>
            </a:r>
          </a:p>
          <a:p>
            <a:endParaRPr lang="hr-HR" dirty="0">
              <a:solidFill>
                <a:schemeClr val="bg1"/>
              </a:solidFill>
            </a:endParaRPr>
          </a:p>
          <a:p>
            <a:r>
              <a:rPr lang="hr-HR" dirty="0">
                <a:solidFill>
                  <a:schemeClr val="bg1"/>
                </a:solidFill>
              </a:rPr>
              <a:t>Prezentacija je napravljena u dobroj namjeri te je ponuđena učiteljima i stručnim suradnicima kao predložak. Pozivaju se učitelji i stručni suradnici da prezentaciju prilagode uzrastu i pojedinom razrednom odjelu poštujući stručne, pedagoške, metodičke i didaktičke standarde. Forum za slobodu odgoja nije odgovoran za moguće posljedice nastale nestručnim korištenjem ove prezentacije.</a:t>
            </a:r>
          </a:p>
          <a:p>
            <a:endParaRPr lang="hr-HR" dirty="0">
              <a:solidFill>
                <a:schemeClr val="bg1"/>
              </a:solidFill>
            </a:endParaRPr>
          </a:p>
          <a:p>
            <a:r>
              <a:rPr lang="hr-HR" dirty="0">
                <a:solidFill>
                  <a:schemeClr val="bg1"/>
                </a:solidFill>
              </a:rPr>
              <a:t>Korelacije: Hrvatski jezik, Engleski jezik, MPT Uporaba IKT, MPT Građanski odgoj i obrazovanje, MPZ Zdravlje</a:t>
            </a:r>
          </a:p>
          <a:p>
            <a:endParaRPr lang="hr-HR" dirty="0">
              <a:solidFill>
                <a:schemeClr val="bg1"/>
              </a:solidFill>
            </a:endParaRPr>
          </a:p>
          <a:p>
            <a:r>
              <a:rPr lang="hr-HR" dirty="0">
                <a:solidFill>
                  <a:schemeClr val="bg1"/>
                </a:solidFill>
              </a:rPr>
              <a:t>Prezentacija završena 18.3.2020.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9257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  <a:solidFill>
            <a:schemeClr val="accent6">
              <a:lumMod val="5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hr-HR" sz="5400" b="1" dirty="0">
                <a:solidFill>
                  <a:schemeClr val="bg1"/>
                </a:solidFill>
                <a:latin typeface="+mn-lt"/>
              </a:rPr>
              <a:t>https://civilna-zastita.gov.hr/</a:t>
            </a:r>
            <a:endParaRPr lang="en-GB" sz="54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 anchor="t">
            <a:normAutofit/>
          </a:bodyPr>
          <a:lstStyle/>
          <a:p>
            <a:r>
              <a:rPr lang="hr-HR" sz="3200" b="1" dirty="0"/>
              <a:t>Ravnateljstvo civilne zaštite</a:t>
            </a:r>
          </a:p>
          <a:p>
            <a:pPr lvl="1"/>
            <a:r>
              <a:rPr lang="hr-HR" sz="2800" dirty="0"/>
              <a:t>tijelo MUP-a</a:t>
            </a:r>
          </a:p>
          <a:p>
            <a:pPr lvl="1"/>
            <a:r>
              <a:rPr lang="hr-HR" sz="2800" dirty="0"/>
              <a:t>uspostavu sustava civilne zaštite, spašavanja građana, materijalnih dobara i drugih dobara u velikim nesrećama i katastrofama</a:t>
            </a:r>
          </a:p>
          <a:p>
            <a:r>
              <a:rPr lang="hr-HR" sz="3200" dirty="0"/>
              <a:t>Dnevno objavljuje informacije o situaciji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204" y="2381294"/>
            <a:ext cx="2599272" cy="3240000"/>
          </a:xfrm>
        </p:spPr>
      </p:pic>
    </p:spTree>
    <p:extLst>
      <p:ext uri="{BB962C8B-B14F-4D97-AF65-F5344CB8AC3E}">
        <p14:creationId xmlns:p14="http://schemas.microsoft.com/office/powerpoint/2010/main" val="42238728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  <a:solidFill>
            <a:schemeClr val="accent6">
              <a:lumMod val="5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hr-HR" sz="5400" b="1" dirty="0">
                <a:solidFill>
                  <a:schemeClr val="bg1"/>
                </a:solidFill>
                <a:latin typeface="+mn-lt"/>
              </a:rPr>
              <a:t>https://www.hzjz.hr/</a:t>
            </a:r>
            <a:endParaRPr lang="en-GB" sz="54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 anchor="t">
            <a:normAutofit/>
          </a:bodyPr>
          <a:lstStyle/>
          <a:p>
            <a:r>
              <a:rPr lang="hr-HR" sz="3200" b="1" dirty="0"/>
              <a:t>Hrvatski zavod za javno zdravstvo</a:t>
            </a:r>
          </a:p>
          <a:p>
            <a:pPr lvl="1"/>
            <a:r>
              <a:rPr lang="hr-HR" dirty="0"/>
              <a:t>Vodeća javnozdravstvena ustanova u Hrvatskoj</a:t>
            </a:r>
          </a:p>
          <a:p>
            <a:pPr lvl="1"/>
            <a:r>
              <a:rPr lang="hr-HR" dirty="0"/>
              <a:t>Zadužen za praćenje stanja i trendova u javnom zdravstvu</a:t>
            </a:r>
          </a:p>
          <a:p>
            <a:pPr lvl="1"/>
            <a:r>
              <a:rPr lang="hr-HR" dirty="0"/>
              <a:t>Osnovni cilj: </a:t>
            </a:r>
            <a:r>
              <a:rPr lang="en-GB" dirty="0" err="1"/>
              <a:t>očuva</a:t>
            </a:r>
            <a:r>
              <a:rPr lang="hr-HR" dirty="0"/>
              <a:t>nje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hr-HR" dirty="0"/>
              <a:t>unaprjeđenje</a:t>
            </a:r>
            <a:r>
              <a:rPr lang="en-GB" dirty="0"/>
              <a:t> </a:t>
            </a:r>
            <a:r>
              <a:rPr lang="en-GB" dirty="0" err="1"/>
              <a:t>zdravlj</a:t>
            </a:r>
            <a:r>
              <a:rPr lang="hr-HR" dirty="0"/>
              <a:t>a</a:t>
            </a:r>
            <a:r>
              <a:rPr lang="en-GB" dirty="0"/>
              <a:t> </a:t>
            </a:r>
            <a:r>
              <a:rPr lang="en-GB" dirty="0" err="1"/>
              <a:t>populacije</a:t>
            </a:r>
            <a:endParaRPr lang="hr-HR" dirty="0"/>
          </a:p>
          <a:p>
            <a:pPr lvl="1"/>
            <a:endParaRPr lang="hr-HR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750" y="3644106"/>
            <a:ext cx="4000500" cy="714375"/>
          </a:xfrm>
        </p:spPr>
      </p:pic>
    </p:spTree>
    <p:extLst>
      <p:ext uri="{BB962C8B-B14F-4D97-AF65-F5344CB8AC3E}">
        <p14:creationId xmlns:p14="http://schemas.microsoft.com/office/powerpoint/2010/main" val="987248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  <a:solidFill>
            <a:schemeClr val="accent6">
              <a:lumMod val="5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GB" sz="5400" b="1" dirty="0">
                <a:solidFill>
                  <a:schemeClr val="bg1"/>
                </a:solidFill>
                <a:latin typeface="+mn-lt"/>
              </a:rPr>
              <a:t>https://www.ecdc.europa.eu/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 anchor="t">
            <a:normAutofit/>
          </a:bodyPr>
          <a:lstStyle/>
          <a:p>
            <a:r>
              <a:rPr lang="pl-PL" sz="3200" b="1" dirty="0"/>
              <a:t>Europski centar za prevenciju i kontrolu bolesti</a:t>
            </a:r>
          </a:p>
          <a:p>
            <a:pPr lvl="1"/>
            <a:r>
              <a:rPr lang="hr-HR" dirty="0"/>
              <a:t>neovisna agencija Europske unije</a:t>
            </a:r>
          </a:p>
          <a:p>
            <a:pPr lvl="1"/>
            <a:r>
              <a:rPr lang="hr-HR" dirty="0"/>
              <a:t>misija jačanje europske obrane od zaraznih bolesti</a:t>
            </a:r>
          </a:p>
          <a:p>
            <a:pPr lvl="1"/>
            <a:r>
              <a:rPr lang="hr-HR" dirty="0"/>
              <a:t>osnovan 2004. godine, a sjedište se nalazi u Solni u Švedskoj</a:t>
            </a:r>
          </a:p>
          <a:p>
            <a:pPr lvl="1"/>
            <a:r>
              <a:rPr lang="hr-HR" dirty="0"/>
              <a:t>nadzor i prikupljanje podataka i odgovor na epidemiološke situacije, znanstveni savjeti i obrazovanje o javnom zdravstvu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9238" y="1825625"/>
            <a:ext cx="4907524" cy="4351338"/>
          </a:xfrm>
        </p:spPr>
      </p:pic>
    </p:spTree>
    <p:extLst>
      <p:ext uri="{BB962C8B-B14F-4D97-AF65-F5344CB8AC3E}">
        <p14:creationId xmlns:p14="http://schemas.microsoft.com/office/powerpoint/2010/main" val="5268969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  <a:solidFill>
            <a:schemeClr val="accent6">
              <a:lumMod val="5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hr-HR" sz="5400" b="1" dirty="0">
                <a:solidFill>
                  <a:schemeClr val="bg1"/>
                </a:solidFill>
                <a:latin typeface="+mn-lt"/>
              </a:rPr>
              <a:t>https://www.who.int/</a:t>
            </a:r>
            <a:endParaRPr lang="en-GB" sz="54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 anchor="t">
            <a:normAutofit lnSpcReduction="10000"/>
          </a:bodyPr>
          <a:lstStyle/>
          <a:p>
            <a:r>
              <a:rPr lang="hr-HR" sz="3200" b="1" dirty="0"/>
              <a:t>Svjetska zdravstvena organizacija</a:t>
            </a:r>
          </a:p>
          <a:p>
            <a:pPr lvl="1"/>
            <a:r>
              <a:rPr lang="hr-HR" dirty="0"/>
              <a:t>Specijalizirana agencija Organizacije Ujedinjenih naroda </a:t>
            </a:r>
          </a:p>
          <a:p>
            <a:pPr lvl="1"/>
            <a:r>
              <a:rPr lang="hr-HR" dirty="0"/>
              <a:t>Osnovana: 7. travnja 1948.</a:t>
            </a:r>
          </a:p>
          <a:p>
            <a:pPr lvl="1"/>
            <a:r>
              <a:rPr lang="hr-HR" dirty="0"/>
              <a:t>Sjedište: Geneva, Švicarska</a:t>
            </a:r>
          </a:p>
          <a:p>
            <a:pPr lvl="1"/>
            <a:r>
              <a:rPr lang="hr-HR" dirty="0"/>
              <a:t>Zadaća: koordinacija međunarodnog javnog zdravstva, postavljanja standarda postupanja, prikupljanja podataka itd.</a:t>
            </a:r>
          </a:p>
          <a:p>
            <a:pPr lvl="1"/>
            <a:r>
              <a:rPr lang="hr-HR" dirty="0"/>
              <a:t>Hrvatska je članica od 1992. g.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3207861"/>
            <a:ext cx="5181600" cy="1586865"/>
          </a:xfrm>
        </p:spPr>
      </p:pic>
    </p:spTree>
    <p:extLst>
      <p:ext uri="{BB962C8B-B14F-4D97-AF65-F5344CB8AC3E}">
        <p14:creationId xmlns:p14="http://schemas.microsoft.com/office/powerpoint/2010/main" val="25342461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  <a:solidFill>
            <a:schemeClr val="accent6">
              <a:lumMod val="5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hr-HR" sz="5400" b="1" dirty="0">
                <a:solidFill>
                  <a:schemeClr val="bg1"/>
                </a:solidFill>
                <a:latin typeface="+mn-lt"/>
              </a:rPr>
              <a:t>Dodatak…</a:t>
            </a:r>
            <a:endParaRPr lang="en-GB" sz="54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 anchor="t">
            <a:normAutofit/>
          </a:bodyPr>
          <a:lstStyle/>
          <a:p>
            <a:r>
              <a:rPr lang="hr-HR" sz="3200" b="1" dirty="0"/>
              <a:t>Andrija Štampar (1888.-1958.)</a:t>
            </a:r>
          </a:p>
          <a:p>
            <a:pPr lvl="1"/>
            <a:r>
              <a:rPr lang="hr-HR" dirty="0"/>
              <a:t>Svjetski priznati stručnjak u području socijalne medicine</a:t>
            </a:r>
          </a:p>
          <a:p>
            <a:pPr lvl="1"/>
            <a:r>
              <a:rPr lang="hr-HR" dirty="0"/>
              <a:t>Radio na educiranju pučanstva u području higijene</a:t>
            </a:r>
          </a:p>
          <a:p>
            <a:pPr lvl="1"/>
            <a:r>
              <a:rPr lang="hr-HR" dirty="0"/>
              <a:t>Pozvan kao savjetnik u području javnog zdravstva u niz država</a:t>
            </a:r>
          </a:p>
          <a:p>
            <a:pPr lvl="1"/>
            <a:r>
              <a:rPr lang="hr-HR" dirty="0"/>
              <a:t>Osnovao Školu narodnog zdravlja</a:t>
            </a:r>
          </a:p>
          <a:p>
            <a:pPr lvl="1"/>
            <a:r>
              <a:rPr lang="hr-HR" b="1" dirty="0"/>
              <a:t>Sudjelovao u osnivanju Svjetske zdravstvene organizacije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089673"/>
            <a:ext cx="5181600" cy="3823242"/>
          </a:xfrm>
        </p:spPr>
      </p:pic>
    </p:spTree>
    <p:extLst>
      <p:ext uri="{BB962C8B-B14F-4D97-AF65-F5344CB8AC3E}">
        <p14:creationId xmlns:p14="http://schemas.microsoft.com/office/powerpoint/2010/main" val="5937507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  <a:solidFill>
            <a:schemeClr val="accent6">
              <a:lumMod val="5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hr-HR" sz="5400" b="1" dirty="0">
                <a:solidFill>
                  <a:schemeClr val="bg1"/>
                </a:solidFill>
                <a:latin typeface="+mn-lt"/>
              </a:rPr>
              <a:t>Preporuke</a:t>
            </a:r>
            <a:endParaRPr lang="en-GB" sz="54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 anchor="t">
            <a:normAutofit fontScale="92500"/>
          </a:bodyPr>
          <a:lstStyle/>
          <a:p>
            <a:r>
              <a:rPr lang="hr-HR" dirty="0"/>
              <a:t>Kritičko razmišljanje</a:t>
            </a:r>
          </a:p>
          <a:p>
            <a:r>
              <a:rPr lang="hr-HR" dirty="0"/>
              <a:t>Zastanite i razmislite prije nego što reagirate na bilo koju informaciju koju vidite na internetu i društvenim mrežama</a:t>
            </a:r>
          </a:p>
          <a:p>
            <a:r>
              <a:rPr lang="hr-HR" dirty="0"/>
              <a:t>Obratite pažnju na izvore i ne dijelite ništa iz neprovjerenih izvora</a:t>
            </a:r>
          </a:p>
          <a:p>
            <a:r>
              <a:rPr lang="hr-HR" dirty="0"/>
              <a:t>Imajte na umu da i vaši prijatelji, u koje imate povjerenja, možda prenose neprovjerene informacije.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hr-HR" dirty="0"/>
              <a:t>Koristite servise za provjeru informacija</a:t>
            </a:r>
          </a:p>
          <a:p>
            <a:pPr lvl="1"/>
            <a:r>
              <a:rPr lang="hr-HR" dirty="0">
                <a:hlinkClick r:id="rId3"/>
              </a:rPr>
              <a:t>https://faktograf.hr/</a:t>
            </a:r>
            <a:endParaRPr lang="hr-HR" dirty="0"/>
          </a:p>
          <a:p>
            <a:r>
              <a:rPr lang="hr-HR" dirty="0" err="1"/>
              <a:t>P</a:t>
            </a:r>
            <a:r>
              <a:rPr lang="en-GB" dirty="0" err="1"/>
              <a:t>ratiti</a:t>
            </a:r>
            <a:r>
              <a:rPr lang="en-GB" dirty="0"/>
              <a:t> </a:t>
            </a:r>
            <a:r>
              <a:rPr lang="en-GB" dirty="0" err="1"/>
              <a:t>medije</a:t>
            </a:r>
            <a:r>
              <a:rPr lang="en-GB" dirty="0"/>
              <a:t> </a:t>
            </a:r>
            <a:r>
              <a:rPr lang="en-GB" dirty="0" err="1"/>
              <a:t>koji</a:t>
            </a:r>
            <a:r>
              <a:rPr lang="en-GB" dirty="0"/>
              <a:t> </a:t>
            </a:r>
            <a:r>
              <a:rPr lang="en-GB" dirty="0" err="1"/>
              <a:t>prenose</a:t>
            </a:r>
            <a:r>
              <a:rPr lang="en-GB" dirty="0"/>
              <a:t> </a:t>
            </a:r>
            <a:r>
              <a:rPr lang="en-GB" dirty="0" err="1"/>
              <a:t>službene</a:t>
            </a:r>
            <a:r>
              <a:rPr lang="hr-HR" dirty="0"/>
              <a:t> i provjerene</a:t>
            </a:r>
            <a:r>
              <a:rPr lang="en-GB" dirty="0"/>
              <a:t> </a:t>
            </a:r>
            <a:r>
              <a:rPr lang="en-GB" dirty="0" err="1"/>
              <a:t>informacije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883964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b="1" dirty="0">
                <a:solidFill>
                  <a:schemeClr val="bg1"/>
                </a:solidFill>
                <a:latin typeface="+mn-lt"/>
              </a:rPr>
              <a:t>Kako se zaštiti?</a:t>
            </a:r>
            <a:endParaRPr lang="en-GB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59240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  <a:solidFill>
            <a:schemeClr val="accent6">
              <a:lumMod val="5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hr-HR" sz="3600" b="1" dirty="0">
                <a:solidFill>
                  <a:schemeClr val="bg1"/>
                </a:solidFill>
                <a:latin typeface="+mn-lt"/>
              </a:rPr>
              <a:t>Kako se zaštiti od virusa?</a:t>
            </a:r>
            <a:endParaRPr lang="en-GB" sz="36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9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0434" y="1925819"/>
            <a:ext cx="3070931" cy="4219303"/>
          </a:xfrm>
        </p:spPr>
      </p:pic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838200" y="1925818"/>
            <a:ext cx="5181600" cy="4116207"/>
          </a:xfrm>
        </p:spPr>
        <p:txBody>
          <a:bodyPr/>
          <a:lstStyle/>
          <a:p>
            <a:r>
              <a:rPr lang="hr-HR" dirty="0"/>
              <a:t>Čestim pranjem ruku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48028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857"/>
          <a:stretch/>
        </p:blipFill>
        <p:spPr>
          <a:xfrm>
            <a:off x="6267430" y="1458000"/>
            <a:ext cx="5924570" cy="540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  <a:solidFill>
            <a:schemeClr val="accent6">
              <a:lumMod val="5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hr-HR" sz="3600" b="1" dirty="0">
                <a:solidFill>
                  <a:schemeClr val="bg1"/>
                </a:solidFill>
                <a:latin typeface="+mn-lt"/>
              </a:rPr>
              <a:t>Kako se zaštiti od virusa?</a:t>
            </a:r>
            <a:endParaRPr lang="en-GB" sz="36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r-HR" dirty="0"/>
              <a:t>Pravilnom higijenom kihanja i kašljanja</a:t>
            </a:r>
          </a:p>
          <a:p>
            <a:pPr lvl="1"/>
            <a:r>
              <a:rPr lang="hr-HR" dirty="0"/>
              <a:t>Kihanje/kašljanje „u lakat”</a:t>
            </a:r>
          </a:p>
          <a:p>
            <a:pPr lvl="1"/>
            <a:r>
              <a:rPr lang="hr-HR" dirty="0"/>
              <a:t>Kihanje/kašljanje u maramicu</a:t>
            </a:r>
          </a:p>
          <a:p>
            <a:pPr lvl="2"/>
            <a:r>
              <a:rPr lang="hr-HR" dirty="0"/>
              <a:t>Maramicu odmah odbaciti u smeće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155479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  <a:solidFill>
            <a:schemeClr val="accent6">
              <a:lumMod val="5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hr-HR" sz="3600" b="1" dirty="0">
                <a:solidFill>
                  <a:schemeClr val="bg1"/>
                </a:solidFill>
                <a:latin typeface="+mn-lt"/>
              </a:rPr>
              <a:t>Kako se zaštiti od virusa?</a:t>
            </a:r>
            <a:endParaRPr lang="en-GB" sz="36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6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9237" y="1828799"/>
            <a:ext cx="5181600" cy="3886200"/>
          </a:xfrm>
        </p:spPr>
      </p:pic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838200" y="1828799"/>
            <a:ext cx="5181600" cy="4005163"/>
          </a:xfrm>
        </p:spPr>
        <p:txBody>
          <a:bodyPr/>
          <a:lstStyle/>
          <a:p>
            <a:r>
              <a:rPr lang="hr-HR" dirty="0"/>
              <a:t>Izbjegavanje bliskog kontakta s osobama koje imaju povišenu temperaturu ili kašlju</a:t>
            </a:r>
          </a:p>
          <a:p>
            <a:r>
              <a:rPr lang="hr-HR" dirty="0"/>
              <a:t>Održavanje razmaka u kontaktu s drugim ljudima (min. 2 m)</a:t>
            </a:r>
          </a:p>
          <a:p>
            <a:pPr lvl="1"/>
            <a:r>
              <a:rPr lang="hr-HR" b="1" dirty="0"/>
              <a:t>Na slici: </a:t>
            </a:r>
            <a:r>
              <a:rPr lang="hr-HR" dirty="0"/>
              <a:t>građani i građane u jednom talijanskog gradu u redu pred bankomatom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6392936" y="5708287"/>
            <a:ext cx="51756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sz="1200" b="1" dirty="0"/>
              <a:t>Fotograf: </a:t>
            </a:r>
            <a:r>
              <a:rPr lang="en-GB" sz="1200" b="1" dirty="0"/>
              <a:t>ALBERTO PIZZOLI</a:t>
            </a:r>
          </a:p>
        </p:txBody>
      </p:sp>
    </p:spTree>
    <p:extLst>
      <p:ext uri="{BB962C8B-B14F-4D97-AF65-F5344CB8AC3E}">
        <p14:creationId xmlns:p14="http://schemas.microsoft.com/office/powerpoint/2010/main" val="37294110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r-HR" sz="4000" b="1" dirty="0">
                <a:solidFill>
                  <a:schemeClr val="bg1"/>
                </a:solidFill>
                <a:latin typeface="+mn-lt"/>
              </a:rPr>
              <a:t>Kako i gdje se informirati o koronavirusu</a:t>
            </a:r>
            <a:endParaRPr lang="en-GB" sz="4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63372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  <a:solidFill>
            <a:schemeClr val="accent6">
              <a:lumMod val="5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hr-HR" sz="3600" b="1" dirty="0">
                <a:solidFill>
                  <a:schemeClr val="bg1"/>
                </a:solidFill>
                <a:latin typeface="+mn-lt"/>
              </a:rPr>
              <a:t>Kako se zaštiti od virusa?</a:t>
            </a:r>
            <a:endParaRPr lang="en-GB" sz="36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r-HR" dirty="0"/>
              <a:t>Izbjegavajte rukovanje</a:t>
            </a:r>
            <a:endParaRPr lang="en-GB" dirty="0"/>
          </a:p>
        </p:txBody>
      </p:sp>
      <p:grpSp>
        <p:nvGrpSpPr>
          <p:cNvPr id="10" name="Group 9"/>
          <p:cNvGrpSpPr/>
          <p:nvPr/>
        </p:nvGrpSpPr>
        <p:grpSpPr>
          <a:xfrm>
            <a:off x="5706418" y="1825625"/>
            <a:ext cx="6013559" cy="3983616"/>
            <a:chOff x="5797858" y="1506029"/>
            <a:chExt cx="6013559" cy="3983616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7859" y="1506029"/>
              <a:ext cx="2690120" cy="201759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7858" y="3725645"/>
              <a:ext cx="2709348" cy="176400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600" r="31963"/>
            <a:stretch/>
          </p:blipFill>
          <p:spPr>
            <a:xfrm>
              <a:off x="8593584" y="1506029"/>
              <a:ext cx="3217833" cy="39836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791237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  <a:solidFill>
            <a:schemeClr val="accent6">
              <a:lumMod val="5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hr-HR" sz="3600" b="1" dirty="0">
                <a:solidFill>
                  <a:schemeClr val="bg1"/>
                </a:solidFill>
                <a:latin typeface="+mn-lt"/>
              </a:rPr>
              <a:t>Informirajte se!</a:t>
            </a:r>
            <a:endParaRPr lang="en-GB" sz="36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637471" y="2778807"/>
            <a:ext cx="8335329" cy="823912"/>
          </a:xfrm>
          <a:solidFill>
            <a:schemeClr val="accent6">
              <a:lumMod val="50000"/>
            </a:schemeClr>
          </a:solidFill>
        </p:spPr>
        <p:txBody>
          <a:bodyPr>
            <a:noAutofit/>
          </a:bodyPr>
          <a:lstStyle/>
          <a:p>
            <a:r>
              <a:rPr lang="hr-HR" sz="6000" dirty="0">
                <a:solidFill>
                  <a:schemeClr val="bg1"/>
                </a:solidFill>
              </a:rPr>
              <a:t>www.koronavirus.hr</a:t>
            </a:r>
            <a:endParaRPr lang="en-GB" sz="6000" dirty="0">
              <a:solidFill>
                <a:schemeClr val="bg1"/>
              </a:solidFill>
            </a:endParaRP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410" y="2574233"/>
            <a:ext cx="1233061" cy="1233061"/>
          </a:xfrm>
        </p:spPr>
      </p:pic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2637471" y="4278881"/>
            <a:ext cx="8335329" cy="823912"/>
          </a:xfrm>
          <a:solidFill>
            <a:schemeClr val="accent6">
              <a:lumMod val="50000"/>
            </a:schemeClr>
          </a:solidFill>
        </p:spPr>
        <p:txBody>
          <a:bodyPr>
            <a:noAutofit/>
          </a:bodyPr>
          <a:lstStyle/>
          <a:p>
            <a:r>
              <a:rPr lang="hr-HR" sz="6000" dirty="0">
                <a:solidFill>
                  <a:schemeClr val="bg1"/>
                </a:solidFill>
              </a:rPr>
              <a:t>113</a:t>
            </a:r>
            <a:endParaRPr lang="en-GB" sz="4800" dirty="0">
              <a:solidFill>
                <a:schemeClr val="bg1"/>
              </a:solidFill>
            </a:endParaRP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quarter" idx="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528" y="4118837"/>
            <a:ext cx="1140823" cy="1144001"/>
          </a:xfrm>
        </p:spPr>
      </p:pic>
    </p:spTree>
    <p:extLst>
      <p:ext uri="{BB962C8B-B14F-4D97-AF65-F5344CB8AC3E}">
        <p14:creationId xmlns:p14="http://schemas.microsoft.com/office/powerpoint/2010/main" val="23697312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1411" y="4135017"/>
            <a:ext cx="3526531" cy="1080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2279" y="3955017"/>
            <a:ext cx="1624060" cy="1440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059" y="2433117"/>
            <a:ext cx="4000500" cy="71437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1839" y="1819126"/>
            <a:ext cx="1065667" cy="132836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491449" y="3263687"/>
            <a:ext cx="45283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200" dirty="0">
                <a:solidFill>
                  <a:srgbClr val="7030A0"/>
                </a:solidFill>
              </a:rPr>
              <a:t>www.hzjz.hr</a:t>
            </a:r>
            <a:endParaRPr lang="en-GB" sz="3200" dirty="0">
              <a:solidFill>
                <a:srgbClr val="7030A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490499" y="3263687"/>
            <a:ext cx="45283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200" dirty="0">
                <a:solidFill>
                  <a:srgbClr val="7030A0"/>
                </a:solidFill>
              </a:rPr>
              <a:t>civilna-zastita.gov.hr</a:t>
            </a:r>
            <a:endParaRPr lang="en-GB" sz="3200" dirty="0">
              <a:solidFill>
                <a:srgbClr val="7030A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164824" y="5661377"/>
            <a:ext cx="45283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200" dirty="0">
                <a:solidFill>
                  <a:srgbClr val="7030A0"/>
                </a:solidFill>
              </a:rPr>
              <a:t>www.ecdc.europa.eu</a:t>
            </a:r>
            <a:endParaRPr lang="en-GB" sz="3200" dirty="0">
              <a:solidFill>
                <a:srgbClr val="7030A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490498" y="5661377"/>
            <a:ext cx="45283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200" dirty="0">
                <a:solidFill>
                  <a:srgbClr val="7030A0"/>
                </a:solidFill>
              </a:rPr>
              <a:t>www.who.int</a:t>
            </a:r>
            <a:endParaRPr lang="en-GB" sz="3200" dirty="0">
              <a:solidFill>
                <a:srgbClr val="7030A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0" y="1"/>
            <a:ext cx="12192000" cy="1690688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r-HR" sz="3600" b="1">
                <a:solidFill>
                  <a:schemeClr val="bg1"/>
                </a:solidFill>
                <a:latin typeface="+mn-lt"/>
              </a:rPr>
              <a:t>Informirajte se!</a:t>
            </a:r>
            <a:endParaRPr lang="en-GB" sz="3600" b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987805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  <a:solidFill>
            <a:schemeClr val="accent6">
              <a:lumMod val="5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hr-HR" sz="3600" b="1" dirty="0">
                <a:solidFill>
                  <a:schemeClr val="bg1"/>
                </a:solidFill>
                <a:latin typeface="+mn-lt"/>
              </a:rPr>
              <a:t>Uvod</a:t>
            </a:r>
            <a:endParaRPr lang="en-GB" sz="36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 anchor="ctr"/>
          <a:lstStyle/>
          <a:p>
            <a:pPr marL="0" indent="0">
              <a:buNone/>
            </a:pPr>
            <a:r>
              <a:rPr lang="hr-HR" dirty="0"/>
              <a:t>Znate li što je to </a:t>
            </a:r>
            <a:r>
              <a:rPr lang="hr-HR" b="1" dirty="0"/>
              <a:t>INFODEMIJA?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285310"/>
            <a:ext cx="5181600" cy="3431968"/>
          </a:xfrm>
        </p:spPr>
      </p:pic>
    </p:spTree>
    <p:extLst>
      <p:ext uri="{BB962C8B-B14F-4D97-AF65-F5344CB8AC3E}">
        <p14:creationId xmlns:p14="http://schemas.microsoft.com/office/powerpoint/2010/main" val="27529340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  <a:solidFill>
            <a:schemeClr val="accent6">
              <a:lumMod val="5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hr-HR" sz="3600" b="1" dirty="0">
                <a:solidFill>
                  <a:schemeClr val="bg1"/>
                </a:solidFill>
                <a:latin typeface="+mn-lt"/>
              </a:rPr>
              <a:t>Uvod</a:t>
            </a:r>
            <a:endParaRPr lang="en-GB" sz="36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 anchor="ctr"/>
          <a:lstStyle/>
          <a:p>
            <a:pPr marL="0" indent="0">
              <a:buNone/>
            </a:pPr>
            <a:r>
              <a:rPr lang="hr-HR" sz="3600" b="1" dirty="0"/>
              <a:t>Infodemija</a:t>
            </a:r>
          </a:p>
          <a:p>
            <a:pPr marL="0" indent="0">
              <a:buNone/>
            </a:pPr>
            <a:r>
              <a:rPr lang="hr-HR" i="1" dirty="0"/>
              <a:t>pretjerana količina informacija vezana za određeni problem što otežava rješavanje problema</a:t>
            </a:r>
          </a:p>
          <a:p>
            <a:pPr marL="0" indent="0">
              <a:buNone/>
            </a:pPr>
            <a:r>
              <a:rPr lang="hr-HR" sz="1800" dirty="0"/>
              <a:t>Izraz je predložila Svjetska zdravstvena organizacija u veljači 2020. kako bi označila prekomjernu količinu (lažnih) vijesti o pandemiji COVID-19.</a:t>
            </a:r>
          </a:p>
          <a:p>
            <a:pPr marL="0" indent="0">
              <a:buNone/>
            </a:pPr>
            <a:endParaRPr lang="hr-HR" sz="1800" dirty="0"/>
          </a:p>
          <a:p>
            <a:pPr marL="0" indent="0">
              <a:buNone/>
            </a:pPr>
            <a:r>
              <a:rPr lang="hr-HR" sz="1200" dirty="0"/>
              <a:t>Izvor: </a:t>
            </a:r>
            <a:r>
              <a:rPr lang="hr-HR" sz="1200" dirty="0">
                <a:hlinkClick r:id="rId3"/>
              </a:rPr>
              <a:t>https://www.collinsdictionary.com/submission/7826/Infodemic</a:t>
            </a:r>
            <a:endParaRPr lang="hr-HR" sz="12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498383"/>
            <a:ext cx="5181600" cy="3005822"/>
          </a:xfrm>
        </p:spPr>
      </p:pic>
    </p:spTree>
    <p:extLst>
      <p:ext uri="{BB962C8B-B14F-4D97-AF65-F5344CB8AC3E}">
        <p14:creationId xmlns:p14="http://schemas.microsoft.com/office/powerpoint/2010/main" val="3868829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  <a:solidFill>
            <a:schemeClr val="accent6">
              <a:lumMod val="5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hr-HR" sz="3600" b="1" dirty="0">
                <a:solidFill>
                  <a:schemeClr val="bg1"/>
                </a:solidFill>
                <a:latin typeface="+mn-lt"/>
              </a:rPr>
              <a:t>Što mislite o ovoj izjavi? Koja je poruka?</a:t>
            </a:r>
            <a:endParaRPr lang="en-GB" sz="36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 anchor="ctr"/>
          <a:lstStyle/>
          <a:p>
            <a:pPr marL="0" indent="0" algn="ctr">
              <a:buNone/>
            </a:pPr>
            <a:r>
              <a:rPr lang="en-GB" dirty="0"/>
              <a:t>“We’re not just fighting an epidemic; we’re fighting an </a:t>
            </a:r>
            <a:r>
              <a:rPr lang="en-GB" dirty="0" err="1"/>
              <a:t>infodemic</a:t>
            </a:r>
            <a:r>
              <a:rPr lang="hr-HR" dirty="0"/>
              <a:t>.</a:t>
            </a:r>
            <a:r>
              <a:rPr lang="en-GB" dirty="0"/>
              <a:t>”</a:t>
            </a:r>
            <a:endParaRPr lang="hr-HR" dirty="0"/>
          </a:p>
          <a:p>
            <a:pPr marL="0" indent="0" algn="r">
              <a:buNone/>
            </a:pPr>
            <a:r>
              <a:rPr lang="hr-HR" sz="2000" b="1" dirty="0"/>
              <a:t>Tedros Adhanom Ghebreyesus</a:t>
            </a:r>
          </a:p>
          <a:p>
            <a:pPr marL="0" indent="0" algn="r">
              <a:buNone/>
            </a:pPr>
            <a:r>
              <a:rPr lang="hr-HR" sz="2000" dirty="0"/>
              <a:t>Glavni direktor Svjetske zdravstvene organizacije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252504"/>
            <a:ext cx="5181600" cy="3497580"/>
          </a:xfrm>
        </p:spPr>
      </p:pic>
    </p:spTree>
    <p:extLst>
      <p:ext uri="{BB962C8B-B14F-4D97-AF65-F5344CB8AC3E}">
        <p14:creationId xmlns:p14="http://schemas.microsoft.com/office/powerpoint/2010/main" val="29219786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  <a:solidFill>
            <a:schemeClr val="accent6">
              <a:lumMod val="5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hr-HR" sz="3600" b="1" dirty="0">
                <a:solidFill>
                  <a:schemeClr val="bg1"/>
                </a:solidFill>
                <a:latin typeface="+mn-lt"/>
              </a:rPr>
              <a:t>Koje su posljedice lažnih vijesti u vrijeme krize?</a:t>
            </a:r>
            <a:endParaRPr lang="en-GB" sz="36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hr-HR" dirty="0"/>
              <a:t>Lažne vijesti za cilj imaju prije svega financijsku korist</a:t>
            </a:r>
          </a:p>
          <a:p>
            <a:pPr lvl="1"/>
            <a:r>
              <a:rPr lang="hr-HR" dirty="0"/>
              <a:t>Klik </a:t>
            </a:r>
            <a:r>
              <a:rPr lang="hr-HR"/>
              <a:t>na objavu </a:t>
            </a:r>
            <a:r>
              <a:rPr lang="hr-HR" dirty="0">
                <a:latin typeface="Carlito" panose="020F0502020204030204" pitchFamily="34" charset="0"/>
                <a:cs typeface="Carlito" panose="020F0502020204030204" pitchFamily="34" charset="0"/>
              </a:rPr>
              <a:t>→ zarada</a:t>
            </a:r>
            <a:endParaRPr lang="hr-HR" dirty="0"/>
          </a:p>
          <a:p>
            <a:r>
              <a:rPr lang="hr-HR" dirty="0"/>
              <a:t>Širenje straha i panike</a:t>
            </a:r>
          </a:p>
          <a:p>
            <a:pPr lvl="1"/>
            <a:r>
              <a:rPr lang="hr-HR" dirty="0"/>
              <a:t>Strah je ljudski</a:t>
            </a:r>
          </a:p>
          <a:p>
            <a:pPr lvl="1"/>
            <a:r>
              <a:rPr lang="hr-HR" dirty="0"/>
              <a:t>Panika onemogućava daljnje djelovanje, inhibira</a:t>
            </a:r>
          </a:p>
          <a:p>
            <a:r>
              <a:rPr lang="hr-HR" dirty="0"/>
              <a:t>Širenje rasističkih ideja, zastrašivanje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0730" y="1825625"/>
            <a:ext cx="4344539" cy="4351338"/>
          </a:xfrm>
        </p:spPr>
      </p:pic>
    </p:spTree>
    <p:extLst>
      <p:ext uri="{BB962C8B-B14F-4D97-AF65-F5344CB8AC3E}">
        <p14:creationId xmlns:p14="http://schemas.microsoft.com/office/powerpoint/2010/main" val="34444487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  <a:solidFill>
            <a:schemeClr val="accent6">
              <a:lumMod val="5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hr-HR" sz="3600" b="1" dirty="0">
                <a:solidFill>
                  <a:schemeClr val="bg1"/>
                </a:solidFill>
                <a:latin typeface="+mn-lt"/>
              </a:rPr>
              <a:t>U vrijeme krize važno je biti informiran/a</a:t>
            </a:r>
            <a:endParaRPr lang="en-GB" sz="36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 anchor="ctr"/>
          <a:lstStyle/>
          <a:p>
            <a:r>
              <a:rPr lang="hr-HR" dirty="0"/>
              <a:t>Relevantni izvori</a:t>
            </a:r>
          </a:p>
          <a:p>
            <a:r>
              <a:rPr lang="hr-HR" dirty="0"/>
              <a:t>Provjereni izvori</a:t>
            </a:r>
          </a:p>
          <a:p>
            <a:r>
              <a:rPr lang="hr-HR" dirty="0"/>
              <a:t>Vjerodostojni izvori</a:t>
            </a:r>
          </a:p>
          <a:p>
            <a:r>
              <a:rPr lang="hr-HR" dirty="0"/>
              <a:t>Kvalitetni izvori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331" y="1825625"/>
            <a:ext cx="4351338" cy="4351338"/>
          </a:xfrm>
        </p:spPr>
      </p:pic>
    </p:spTree>
    <p:extLst>
      <p:ext uri="{BB962C8B-B14F-4D97-AF65-F5344CB8AC3E}">
        <p14:creationId xmlns:p14="http://schemas.microsoft.com/office/powerpoint/2010/main" val="30663869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b="1" dirty="0">
                <a:solidFill>
                  <a:schemeClr val="bg1"/>
                </a:solidFill>
                <a:latin typeface="+mn-lt"/>
              </a:rPr>
              <a:t>Informacije o koronavirusu</a:t>
            </a:r>
            <a:endParaRPr lang="en-GB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7566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  <a:solidFill>
            <a:schemeClr val="accent6">
              <a:lumMod val="5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hr-HR" sz="5400" b="1" dirty="0">
                <a:solidFill>
                  <a:schemeClr val="bg1"/>
                </a:solidFill>
                <a:latin typeface="+mn-lt"/>
              </a:rPr>
              <a:t>www.koronavirus.hr</a:t>
            </a:r>
            <a:endParaRPr lang="en-GB" sz="54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 anchor="ctr">
            <a:normAutofit/>
          </a:bodyPr>
          <a:lstStyle/>
          <a:p>
            <a:r>
              <a:rPr lang="hr-HR" sz="2400" dirty="0"/>
              <a:t>Službena mrežna stranica Vlade o koronavirusu</a:t>
            </a:r>
          </a:p>
          <a:p>
            <a:r>
              <a:rPr lang="hr-HR" sz="2400" dirty="0"/>
              <a:t>Sadrži sve relevantne podatke, preporuke i smjernice</a:t>
            </a:r>
          </a:p>
          <a:p>
            <a:r>
              <a:rPr lang="hr-HR" sz="2400" dirty="0"/>
              <a:t>Svakodnevno se ažurira</a:t>
            </a:r>
          </a:p>
          <a:p>
            <a:r>
              <a:rPr lang="hr-HR" sz="2400" dirty="0"/>
              <a:t>Postoje i profili na društvenim mrežama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2096294"/>
            <a:ext cx="3810000" cy="3810000"/>
          </a:xfrm>
        </p:spPr>
      </p:pic>
    </p:spTree>
    <p:extLst>
      <p:ext uri="{BB962C8B-B14F-4D97-AF65-F5344CB8AC3E}">
        <p14:creationId xmlns:p14="http://schemas.microsoft.com/office/powerpoint/2010/main" val="37976981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505</TotalTime>
  <Words>735</Words>
  <Application>Microsoft Office PowerPoint</Application>
  <PresentationFormat>Široki zaslon</PresentationFormat>
  <Paragraphs>120</Paragraphs>
  <Slides>22</Slides>
  <Notes>21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Carlito</vt:lpstr>
      <vt:lpstr>Office Theme</vt:lpstr>
      <vt:lpstr>PowerPoint prezentacija</vt:lpstr>
      <vt:lpstr>Kako i gdje se informirati o koronavirusu</vt:lpstr>
      <vt:lpstr>Uvod</vt:lpstr>
      <vt:lpstr>Uvod</vt:lpstr>
      <vt:lpstr>Što mislite o ovoj izjavi? Koja je poruka?</vt:lpstr>
      <vt:lpstr>Koje su posljedice lažnih vijesti u vrijeme krize?</vt:lpstr>
      <vt:lpstr>U vrijeme krize važno je biti informiran/a</vt:lpstr>
      <vt:lpstr>Informacije o koronavirusu</vt:lpstr>
      <vt:lpstr>www.koronavirus.hr</vt:lpstr>
      <vt:lpstr>https://civilna-zastita.gov.hr/</vt:lpstr>
      <vt:lpstr>https://www.hzjz.hr/</vt:lpstr>
      <vt:lpstr>https://www.ecdc.europa.eu/</vt:lpstr>
      <vt:lpstr>https://www.who.int/</vt:lpstr>
      <vt:lpstr>Dodatak…</vt:lpstr>
      <vt:lpstr>Preporuke</vt:lpstr>
      <vt:lpstr>Kako se zaštiti?</vt:lpstr>
      <vt:lpstr>Kako se zaštiti od virusa?</vt:lpstr>
      <vt:lpstr>Kako se zaštiti od virusa?</vt:lpstr>
      <vt:lpstr>Kako se zaštiti od virusa?</vt:lpstr>
      <vt:lpstr>Kako se zaštiti od virusa?</vt:lpstr>
      <vt:lpstr>Informirajte se!</vt:lpstr>
      <vt:lpstr>PowerPoint prezentacija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Koronavirus</dc:title>
  <dc:creator>Mario FSO</dc:creator>
  <cp:lastModifiedBy>Snježana Romić</cp:lastModifiedBy>
  <cp:revision>33</cp:revision>
  <dcterms:created xsi:type="dcterms:W3CDTF">2020-03-12T20:11:13Z</dcterms:created>
  <dcterms:modified xsi:type="dcterms:W3CDTF">2020-04-09T15:32:41Z</dcterms:modified>
</cp:coreProperties>
</file>